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sldIdLst>
    <p:sldId id="256" r:id="rId2"/>
    <p:sldId id="268" r:id="rId3"/>
    <p:sldId id="263" r:id="rId4"/>
    <p:sldId id="264" r:id="rId5"/>
    <p:sldId id="258" r:id="rId6"/>
    <p:sldId id="265" r:id="rId7"/>
    <p:sldId id="266" r:id="rId8"/>
    <p:sldId id="259" r:id="rId9"/>
    <p:sldId id="273" r:id="rId10"/>
    <p:sldId id="270" r:id="rId11"/>
    <p:sldId id="274" r:id="rId12"/>
    <p:sldId id="267" r:id="rId13"/>
    <p:sldId id="275" r:id="rId14"/>
    <p:sldId id="261" r:id="rId15"/>
    <p:sldId id="277" r:id="rId16"/>
    <p:sldId id="276" r:id="rId17"/>
    <p:sldId id="279" r:id="rId18"/>
    <p:sldId id="269" r:id="rId19"/>
    <p:sldId id="262" r:id="rId20"/>
    <p:sldId id="278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91"/>
    <p:restoredTop sz="94698"/>
  </p:normalViewPr>
  <p:slideViewPr>
    <p:cSldViewPr snapToGrid="0" snapToObjects="1">
      <p:cViewPr>
        <p:scale>
          <a:sx n="120" d="100"/>
          <a:sy n="120" d="100"/>
        </p:scale>
        <p:origin x="14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81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64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0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8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1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2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6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93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4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1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84080-7A13-2645-B63D-E671671F26E4}" type="datetimeFigureOut">
              <a:rPr lang="sk-SK" smtClean="0"/>
              <a:t>9.12.18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DC2B23F-6F63-1544-B4DF-C07F40BBBD10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75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ichalcompel.s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veramsey.com/baby-step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F3E6B-6C07-8E48-B952-BB40E3869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29" y="1326776"/>
            <a:ext cx="10022541" cy="202602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sk-SK" b="1" dirty="0"/>
              <a:t>   A</a:t>
            </a:r>
            <a:r>
              <a:rPr lang="sk-SK" b="1" cap="none" dirty="0"/>
              <a:t>ko sa pripraviť na kúpu       </a:t>
            </a:r>
            <a:br>
              <a:rPr lang="sk-SK" b="1" cap="none" dirty="0"/>
            </a:br>
            <a:r>
              <a:rPr lang="sk-SK" b="1" cap="none" dirty="0"/>
              <a:t>  svojej prvej nehnuteľnosti ?</a:t>
            </a:r>
            <a:endParaRPr lang="sk-SK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FF4713-9240-5944-8AFD-8D22A1C1C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2893" y="3602922"/>
            <a:ext cx="9251577" cy="977621"/>
          </a:xfrm>
        </p:spPr>
        <p:txBody>
          <a:bodyPr>
            <a:normAutofit/>
          </a:bodyPr>
          <a:lstStyle/>
          <a:p>
            <a:r>
              <a:rPr lang="sk-SK" sz="3600" cap="none" dirty="0"/>
              <a:t>alebo Kde budeme bývať miláčik ?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63785715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96214A-886C-8D4F-AB2A-8E92B90E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Systém riadenia osobných financií </a:t>
            </a:r>
            <a:br>
              <a:rPr lang="sk-SK" dirty="0"/>
            </a:br>
            <a:r>
              <a:rPr lang="sk-SK" dirty="0"/>
              <a:t>7 Baby </a:t>
            </a:r>
            <a:r>
              <a:rPr lang="sk-SK" dirty="0" err="1"/>
              <a:t>steps</a:t>
            </a:r>
            <a:r>
              <a:rPr lang="sk-SK" dirty="0"/>
              <a:t> - Dave </a:t>
            </a:r>
            <a:r>
              <a:rPr lang="sk-SK" dirty="0" err="1"/>
              <a:t>Ramseys</a:t>
            </a:r>
            <a:r>
              <a:rPr lang="sk-SK" dirty="0"/>
              <a:t> / Michal Compel</a:t>
            </a:r>
            <a:br>
              <a:rPr lang="sk-SK" i="1" dirty="0"/>
            </a:b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D61EB4-451E-864B-91F3-5158CF539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2928"/>
          </a:xfrm>
        </p:spPr>
        <p:txBody>
          <a:bodyPr>
            <a:normAutofit fontScale="47500" lnSpcReduction="20000"/>
          </a:bodyPr>
          <a:lstStyle/>
          <a:p>
            <a:r>
              <a:rPr lang="sk-SK" sz="3600" b="1" dirty="0">
                <a:solidFill>
                  <a:srgbClr val="00B050"/>
                </a:solidFill>
                <a:hlinkClick r:id="rId2"/>
              </a:rPr>
              <a:t>https://michalcompel.sk</a:t>
            </a:r>
            <a:r>
              <a:rPr lang="sk-SK" sz="3600" b="1" dirty="0">
                <a:solidFill>
                  <a:srgbClr val="00B050"/>
                </a:solidFill>
              </a:rPr>
              <a:t>    </a:t>
            </a:r>
          </a:p>
          <a:p>
            <a:pPr marL="0" indent="0">
              <a:buNone/>
            </a:pPr>
            <a:r>
              <a:rPr lang="sk-SK" sz="4200" b="1" i="1" dirty="0"/>
              <a:t>Riadiť osobné financie</a:t>
            </a:r>
            <a:r>
              <a:rPr lang="sk-SK" sz="4200" i="1" dirty="0"/>
              <a:t> dáva pokoj.</a:t>
            </a:r>
          </a:p>
          <a:p>
            <a:pPr marL="0" indent="0">
              <a:buNone/>
            </a:pPr>
            <a:r>
              <a:rPr lang="sk-SK" sz="4200" b="1" i="1" dirty="0"/>
              <a:t>K definícii dospelosti patrí vedieť si odložiť radosť</a:t>
            </a:r>
            <a:r>
              <a:rPr lang="sk-SK" sz="4200" i="1" dirty="0"/>
              <a:t>. Dospelí majú plán, ktorého sa držia. Deti robia, čo je príjemné.  Ak chcete kúpiť niečo drahé, našetrite na to.    </a:t>
            </a:r>
            <a:endParaRPr lang="sk-SK" sz="4200" i="1" dirty="0">
              <a:solidFill>
                <a:srgbClr val="0070C0"/>
              </a:solidFill>
            </a:endParaRPr>
          </a:p>
          <a:p>
            <a:r>
              <a:rPr lang="sk-SK" sz="2900" dirty="0"/>
              <a:t>7 Baby </a:t>
            </a:r>
            <a:r>
              <a:rPr lang="sk-SK" sz="2900" dirty="0" err="1"/>
              <a:t>steps</a:t>
            </a:r>
            <a:r>
              <a:rPr lang="sk-SK" sz="2900" dirty="0"/>
              <a:t> sú:</a:t>
            </a:r>
          </a:p>
          <a:p>
            <a:pPr marL="0" indent="0">
              <a:buNone/>
            </a:pPr>
            <a:r>
              <a:rPr lang="sk-SK" sz="4200" b="1" dirty="0"/>
              <a:t>Baby step 1 –</a:t>
            </a:r>
            <a:r>
              <a:rPr lang="sk-SK" sz="4200" dirty="0"/>
              <a:t> Vytvoriť finančnú rezervu 1000 eur</a:t>
            </a:r>
          </a:p>
          <a:p>
            <a:pPr marL="0" indent="0">
              <a:buNone/>
            </a:pPr>
            <a:br>
              <a:rPr lang="sk-SK" sz="4200" dirty="0"/>
            </a:br>
            <a:r>
              <a:rPr lang="sk-SK" sz="4200" b="1" dirty="0"/>
              <a:t>Baby step 2 –</a:t>
            </a:r>
            <a:r>
              <a:rPr lang="sk-SK" sz="4200" dirty="0"/>
              <a:t> Splatiť všetky dlhy pomocou techniky snehovej gule</a:t>
            </a:r>
          </a:p>
          <a:p>
            <a:pPr marL="0" indent="0">
              <a:buNone/>
            </a:pPr>
            <a:br>
              <a:rPr lang="sk-SK" sz="4200" dirty="0"/>
            </a:br>
            <a:r>
              <a:rPr lang="sk-SK" sz="4200" b="1" dirty="0"/>
              <a:t>Baby step 3 –</a:t>
            </a:r>
            <a:r>
              <a:rPr lang="sk-SK" sz="4200" dirty="0"/>
              <a:t> Ušetriť 3 až 6 mesačných výdavkov pre prípady núdze</a:t>
            </a:r>
            <a:br>
              <a:rPr lang="sk-SK" sz="2900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83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CEC59-038C-B74E-889F-A38469C3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Systém riadenia osobných financií </a:t>
            </a:r>
            <a:br>
              <a:rPr lang="sk-SK" dirty="0"/>
            </a:br>
            <a:r>
              <a:rPr lang="sk-SK" dirty="0"/>
              <a:t>7 Baby </a:t>
            </a:r>
            <a:r>
              <a:rPr lang="sk-SK" dirty="0" err="1"/>
              <a:t>steps</a:t>
            </a:r>
            <a:r>
              <a:rPr lang="sk-SK" dirty="0"/>
              <a:t> - Dave </a:t>
            </a:r>
            <a:r>
              <a:rPr lang="sk-SK" dirty="0" err="1"/>
              <a:t>Ramseys</a:t>
            </a:r>
            <a:r>
              <a:rPr lang="sk-SK" dirty="0"/>
              <a:t> / </a:t>
            </a:r>
            <a:r>
              <a:rPr lang="sk-SK" dirty="0" err="1"/>
              <a:t>Mic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40E2F97-E957-EA41-9945-4D0266FDC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dirty="0"/>
              <a:t>Baby step 4 –</a:t>
            </a:r>
            <a:r>
              <a:rPr lang="sk-SK" dirty="0"/>
              <a:t> Investovať 15% príjmu</a:t>
            </a:r>
          </a:p>
          <a:p>
            <a:pPr marL="0" indent="0">
              <a:buNone/>
            </a:pPr>
            <a:br>
              <a:rPr lang="sk-SK" dirty="0"/>
            </a:br>
            <a:r>
              <a:rPr lang="sk-SK" b="1" dirty="0"/>
              <a:t>Baby step 5 –</a:t>
            </a:r>
            <a:r>
              <a:rPr lang="sk-SK" dirty="0"/>
              <a:t> Našetriť na štúdium pre deti</a:t>
            </a:r>
          </a:p>
          <a:p>
            <a:pPr marL="0" indent="0">
              <a:buNone/>
            </a:pPr>
            <a:br>
              <a:rPr lang="sk-SK" dirty="0"/>
            </a:br>
            <a:r>
              <a:rPr lang="sk-SK" b="1" dirty="0"/>
              <a:t>Baby step 6 –</a:t>
            </a:r>
            <a:r>
              <a:rPr lang="sk-SK" dirty="0"/>
              <a:t> Predčasne splatiť hypotéku na byt alebo dom</a:t>
            </a:r>
          </a:p>
          <a:p>
            <a:pPr marL="0" indent="0">
              <a:buNone/>
            </a:pPr>
            <a:br>
              <a:rPr lang="sk-SK" dirty="0"/>
            </a:br>
            <a:r>
              <a:rPr lang="sk-SK" b="1" dirty="0"/>
              <a:t>Baby step 7 –</a:t>
            </a:r>
            <a:r>
              <a:rPr lang="sk-SK" dirty="0"/>
              <a:t> Budovať bohatstvo a štedro dávať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65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7A1EB3-A7B9-3A4F-9BA4-C20F48A9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KEDY SOM pripravený kúpiť nehnuteľnosť ? </a:t>
            </a:r>
            <a:r>
              <a:rPr lang="sk-SK" b="1" dirty="0"/>
              <a:t>FINANCOVANIE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7BDFC9-DC12-8D4F-9908-00A1569DE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k-SK" sz="8000" dirty="0"/>
              <a:t>Odpoveď : Keď viem </a:t>
            </a:r>
            <a:r>
              <a:rPr lang="sk-SK" sz="8000" b="1" dirty="0"/>
              <a:t>z čoho a ako </a:t>
            </a:r>
            <a:r>
              <a:rPr lang="sk-SK" sz="8000" dirty="0"/>
              <a:t>budem financovať kúpu.</a:t>
            </a:r>
          </a:p>
          <a:p>
            <a:r>
              <a:rPr lang="sk-SK" sz="8000" dirty="0"/>
              <a:t>Aké sú možnosti - zdroje financovania pri kúpe nehnuteľnosti na Slovensku :</a:t>
            </a:r>
          </a:p>
          <a:p>
            <a:pPr lvl="1"/>
            <a:r>
              <a:rPr lang="sk-SK" sz="8000" b="1" dirty="0"/>
              <a:t>Vlastné prostriedky </a:t>
            </a:r>
            <a:r>
              <a:rPr lang="sk-SK" sz="8000" dirty="0"/>
              <a:t>– úspory, pôžička od rodiny......</a:t>
            </a:r>
          </a:p>
          <a:p>
            <a:pPr lvl="1"/>
            <a:r>
              <a:rPr lang="sk-SK" sz="8000" b="1" dirty="0"/>
              <a:t>Hypotekárny úver </a:t>
            </a:r>
            <a:r>
              <a:rPr lang="sk-SK" sz="8000" dirty="0"/>
              <a:t>- V súčasnosti banky poskytujú úver väčšinou do výšky 80 % až 90 % hodnoty založenej nehnuteľnosti. Šancu na 100 % má len jeden z desiatich žiadateľov a to väčšinou na výnimku. Zvyšnú časť si musí klient dofinancovať z vlastných zdrojov alebo využiť spotrebný úver či medziúver zo stavebnej sporiteľne. Problémom úverov na dofinancovanie je to, že ich splátka je často takmer taká vysoká ako splátka samotnej hypotéky.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579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866FD-C342-A34B-88A3-A9A1FC91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KEDY SOM pripravený kúpiť nehnuteľnosť ? </a:t>
            </a:r>
            <a:r>
              <a:rPr lang="sk-SK" b="1" dirty="0"/>
              <a:t>FINANCOVANIE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19CBC62-FEC6-EA4F-9BF8-B8AD88E2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/>
            <a:r>
              <a:rPr lang="sk-SK" sz="3200" dirty="0"/>
              <a:t>Ak klient kupuje byt v hodnote 70 000 EUR, banka mu môže poskytnúť len 56 000 EUR so splátkou 207 EUR. Zvyšných 14 000 EUR môže klient doplatiť z vlastných zdrojov alebo využije spotrebný úver, ktorý mu banka ponúkne. Splátka na takomto úvere môže byť 177 EUR s úrokovou sadzbou 6 % a splatnosťou na 8 rokov. A to sme ešte nerátali so zariadením domácnosti, ale iba so samotnou kúpou nehnuteľnosti</a:t>
            </a:r>
            <a:r>
              <a:rPr lang="sk-SK" sz="2400" dirty="0"/>
              <a:t>.</a:t>
            </a:r>
          </a:p>
          <a:p>
            <a:pPr marL="457200" lvl="1" indent="0">
              <a:buNone/>
            </a:pPr>
            <a:endParaRPr lang="sk-SK" sz="2900" b="1" dirty="0"/>
          </a:p>
          <a:p>
            <a:pPr lvl="1"/>
            <a:r>
              <a:rPr lang="sk-SK" sz="2900" b="1" dirty="0"/>
              <a:t>Stavebné sporenie </a:t>
            </a:r>
            <a:r>
              <a:rPr lang="sk-SK" sz="2900" dirty="0"/>
              <a:t>s týmto je dobre začať a následne sa to dá použiť ako doplnok k hypotekárnemu úveru</a:t>
            </a:r>
          </a:p>
          <a:p>
            <a:pPr lvl="1"/>
            <a:r>
              <a:rPr lang="sk-SK" sz="2900" b="1" dirty="0"/>
              <a:t>Spotrebný úver</a:t>
            </a:r>
            <a:r>
              <a:rPr lang="sk-SK" sz="2900" dirty="0"/>
              <a:t> sa dá použiť ako doplnok k hypotekárnemu úveru, ale je pomerne drahý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949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C2821-E82C-1849-996E-47AF4E943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nehnuteľnosti a kritériá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B86A34C-EEE3-4447-8C43-47C3DC6F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98944"/>
            <a:ext cx="7788114" cy="3721568"/>
          </a:xfrm>
        </p:spPr>
        <p:txBody>
          <a:bodyPr>
            <a:noAutofit/>
          </a:bodyPr>
          <a:lstStyle/>
          <a:p>
            <a:r>
              <a:rPr lang="sk-SK" dirty="0"/>
              <a:t>Keď máme pripravené financovanie a vieme aký máme rozpočet, </a:t>
            </a:r>
            <a:r>
              <a:rPr lang="sk-SK" dirty="0" err="1"/>
              <a:t>môžme</a:t>
            </a:r>
            <a:r>
              <a:rPr lang="sk-SK" dirty="0"/>
              <a:t> si nastaviť a ujasniť kritériá pre výber nášho bývania.</a:t>
            </a:r>
          </a:p>
          <a:p>
            <a:r>
              <a:rPr lang="sk-SK" dirty="0"/>
              <a:t>Samotný rozpočet nám ukáže o aký byt sa môžeme zaujímať.</a:t>
            </a:r>
          </a:p>
          <a:p>
            <a:r>
              <a:rPr lang="sk-SK" dirty="0"/>
              <a:t>Cenové rozpätie bytov v Bratislave v roku 2018 :</a:t>
            </a:r>
          </a:p>
          <a:p>
            <a:r>
              <a:rPr lang="sk-SK" b="1" dirty="0"/>
              <a:t>1 izbové (garsónka)  </a:t>
            </a:r>
            <a:r>
              <a:rPr lang="sk-SK" dirty="0"/>
              <a:t>od 60.000 EUR – 120.000 EUR</a:t>
            </a:r>
          </a:p>
          <a:p>
            <a:r>
              <a:rPr lang="sk-SK" b="1" dirty="0"/>
              <a:t>2 izbové                     </a:t>
            </a:r>
            <a:r>
              <a:rPr lang="sk-SK" dirty="0"/>
              <a:t>od 80.000 EUR – 180.000 EUR</a:t>
            </a:r>
          </a:p>
          <a:p>
            <a:r>
              <a:rPr lang="sk-SK" b="1" dirty="0"/>
              <a:t>3 izbové                     </a:t>
            </a:r>
            <a:r>
              <a:rPr lang="sk-SK" dirty="0"/>
              <a:t>od 90.000 EUR – 300.000 EUR a viac</a:t>
            </a:r>
          </a:p>
          <a:p>
            <a:r>
              <a:rPr lang="sk-SK" b="1" dirty="0"/>
              <a:t>4 izbové                   </a:t>
            </a:r>
            <a:r>
              <a:rPr lang="sk-SK" dirty="0"/>
              <a:t>od 115.000 EUR – 350.000 EUR a viac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i="1" dirty="0"/>
              <a:t>Keď máme jasno aký máme rozpočet a vieme </a:t>
            </a:r>
            <a:r>
              <a:rPr lang="sk-SK" b="1" i="1" dirty="0"/>
              <a:t>aké bývanie potrebujem s prihliadnutím na rozpočet</a:t>
            </a:r>
            <a:r>
              <a:rPr lang="sk-SK" i="1" dirty="0"/>
              <a:t> </a:t>
            </a:r>
            <a:r>
              <a:rPr lang="sk-SK" i="1" dirty="0" err="1"/>
              <a:t>t.j</a:t>
            </a:r>
            <a:r>
              <a:rPr lang="sk-SK" i="1" dirty="0"/>
              <a:t>.  Ak viem, že budem vedieť zaplatiť maximálne do 100.000 EUR v Bratislave tak sa môžem zaujímať o 1izb alebo 2izb byt                               </a:t>
            </a:r>
          </a:p>
          <a:p>
            <a:endParaRPr lang="sk-SK" dirty="0"/>
          </a:p>
          <a:p>
            <a:r>
              <a:rPr lang="sk-SK" dirty="0"/>
              <a:t>Lokalita,</a:t>
            </a:r>
            <a:r>
              <a:rPr lang="sk-SK" b="1" dirty="0"/>
              <a:t> Informácia o lokalitách výhody a nevýhody </a:t>
            </a:r>
            <a:r>
              <a:rPr lang="sk-SK" b="1" dirty="0" err="1"/>
              <a:t>resp</a:t>
            </a:r>
            <a:r>
              <a:rPr lang="sk-SK" b="1" dirty="0"/>
              <a:t> aké sú ceny Katka, kočíkovanie na Dlhých Dieloch. </a:t>
            </a:r>
            <a:r>
              <a:rPr lang="sk-SK" dirty="0"/>
              <a:t>Lokalita, lokalita, lokalita jediný parameter, ktorý neviete zmeniť, ale niekedy treba urobiť kompromis a </a:t>
            </a:r>
            <a:r>
              <a:rPr lang="sk-SK" b="1" dirty="0"/>
              <a:t>radšej začať v menšom, vo vlastnom možno aj v horšej lokalite ako čakať neustále na svoju vysnívanú ponuku</a:t>
            </a:r>
            <a:r>
              <a:rPr lang="sk-SK" dirty="0"/>
              <a:t>.  </a:t>
            </a:r>
          </a:p>
          <a:p>
            <a:r>
              <a:rPr lang="sk-SK" dirty="0"/>
              <a:t>Veľkosť, počet izieb</a:t>
            </a:r>
          </a:p>
          <a:p>
            <a:r>
              <a:rPr lang="sk-SK" dirty="0"/>
              <a:t>Dispozícia a orientácia zaradiť obrázok z bytu </a:t>
            </a:r>
            <a:r>
              <a:rPr lang="sk-SK" dirty="0" err="1"/>
              <a:t>Baginovcov</a:t>
            </a:r>
            <a:r>
              <a:rPr lang="sk-SK" dirty="0"/>
              <a:t> taký neutrálny či ho spoznajú </a:t>
            </a:r>
            <a:r>
              <a:rPr lang="sk-SK" dirty="0">
                <a:sym typeface="Wingdings" pitchFamily="2" charset="2"/>
              </a:rPr>
              <a:t></a:t>
            </a:r>
            <a:endParaRPr lang="sk-SK" dirty="0"/>
          </a:p>
          <a:p>
            <a:r>
              <a:rPr lang="sk-SK" dirty="0"/>
              <a:t>Stav</a:t>
            </a:r>
          </a:p>
          <a:p>
            <a:r>
              <a:rPr lang="sk-SK" dirty="0"/>
              <a:t>Čomu sa vyhnúť – blízkosť priemyselných zón, doprava a blízkosť škôl,....</a:t>
            </a:r>
          </a:p>
          <a:p>
            <a:r>
              <a:rPr lang="sk-SK" dirty="0"/>
              <a:t>Kde začať s hľadaním nehnuteľnosti.... Rodina, blízky okruh známych, kolegovia v práci....</a:t>
            </a:r>
          </a:p>
        </p:txBody>
      </p:sp>
    </p:spTree>
    <p:extLst>
      <p:ext uri="{BB962C8B-B14F-4D97-AF65-F5344CB8AC3E}">
        <p14:creationId xmlns:p14="http://schemas.microsoft.com/office/powerpoint/2010/main" val="240586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60CB9-0922-CF48-B6E6-D94D614F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VÝVOJ CENY BYTOV V BRATISLAVE 2018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4D79198-1E76-EB4B-BE77-CE56EA863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887244"/>
            <a:ext cx="6794205" cy="4212042"/>
          </a:xfrm>
        </p:spPr>
      </p:pic>
    </p:spTree>
    <p:extLst>
      <p:ext uri="{BB962C8B-B14F-4D97-AF65-F5344CB8AC3E}">
        <p14:creationId xmlns:p14="http://schemas.microsoft.com/office/powerpoint/2010/main" val="376946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B88D1-B6A0-F241-96B8-52F61ADE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nehnuteľnosti, kritériá a Čo má vplyv na cenu bytu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195A76-15A7-4A46-8229-13BD6ACF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7809378" cy="3450613"/>
          </a:xfrm>
        </p:spPr>
        <p:txBody>
          <a:bodyPr>
            <a:normAutofit fontScale="92500" lnSpcReduction="20000"/>
          </a:bodyPr>
          <a:lstStyle/>
          <a:p>
            <a:r>
              <a:rPr lang="sk-SK" b="1" dirty="0"/>
              <a:t>Lokalita, Lokalita, Lokalita  </a:t>
            </a:r>
            <a:r>
              <a:rPr lang="sk-SK" dirty="0"/>
              <a:t>- jediný parameter, ktorý neviete zmeniť, ale niekedy treba urobiť kompromis a </a:t>
            </a:r>
            <a:r>
              <a:rPr lang="sk-SK" b="1" dirty="0"/>
              <a:t>radšej začať v menšom a vo vlastnom </a:t>
            </a:r>
            <a:r>
              <a:rPr lang="sk-SK" dirty="0"/>
              <a:t>aj  keď v horšej lokalite ako čakať neustále na svoju vysnívanú ponuku. Máme na čom stavať, do budúcna. </a:t>
            </a:r>
          </a:p>
          <a:p>
            <a:r>
              <a:rPr lang="sk-SK" b="1" dirty="0"/>
              <a:t>Veľkosť, počet izieb, poschodie</a:t>
            </a:r>
          </a:p>
          <a:p>
            <a:r>
              <a:rPr lang="sk-SK" b="1" dirty="0"/>
              <a:t>Dispozícia a orientácia na svetové strany</a:t>
            </a:r>
            <a:endParaRPr lang="sk-SK" dirty="0"/>
          </a:p>
          <a:p>
            <a:r>
              <a:rPr lang="sk-SK" b="1" dirty="0"/>
              <a:t>Stav samotného bytu</a:t>
            </a:r>
            <a:r>
              <a:rPr lang="sk-SK" dirty="0"/>
              <a:t> – pôvodný stav, čiastočná rekonštrukcia, novostavba</a:t>
            </a:r>
          </a:p>
          <a:p>
            <a:r>
              <a:rPr lang="sk-SK" b="1" dirty="0"/>
              <a:t>Stav bytového domu</a:t>
            </a:r>
            <a:r>
              <a:rPr lang="sk-SK" dirty="0"/>
              <a:t> a spoločných priestorov s výťahom/bez výťahu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5F39B22-63C6-3C4C-8E74-80E42D09E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811" b="17916"/>
          <a:stretch/>
        </p:blipFill>
        <p:spPr>
          <a:xfrm>
            <a:off x="9260958" y="2015732"/>
            <a:ext cx="2808272" cy="39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47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1FAC08-699E-0648-93FD-6F80FDC9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 nehnuteľnosti-</a:t>
            </a:r>
            <a:r>
              <a:rPr lang="sk-SK" b="1" dirty="0"/>
              <a:t> Čomu sa vyhnúť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A65F0A-F9EA-4F47-BCC7-B8484291A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3"/>
            <a:ext cx="4736570" cy="2258556"/>
          </a:xfrm>
        </p:spPr>
        <p:txBody>
          <a:bodyPr/>
          <a:lstStyle/>
          <a:p>
            <a:r>
              <a:rPr lang="sk-SK" dirty="0"/>
              <a:t>Blízkosť priemyselných zón,  </a:t>
            </a:r>
          </a:p>
          <a:p>
            <a:r>
              <a:rPr lang="sk-SK" dirty="0"/>
              <a:t>Frekventovaná doprava      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017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20CFED-2B74-364D-BAE3-14674055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začať s hľadaním nehnuteľnosti....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1FD169A-5462-2B4E-AD26-008BBD3B0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36428"/>
          </a:xfrm>
        </p:spPr>
        <p:txBody>
          <a:bodyPr>
            <a:normAutofit/>
          </a:bodyPr>
          <a:lstStyle/>
          <a:p>
            <a:r>
              <a:rPr lang="sk-SK" dirty="0"/>
              <a:t>Rodina, blízky okruh známych, kolegovia v práci...</a:t>
            </a:r>
          </a:p>
          <a:p>
            <a:r>
              <a:rPr lang="sk-SK" dirty="0"/>
              <a:t>Pýtam sa či niekto nemá zámer predávať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939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9565E8-4D25-3B4B-94D6-D9B3F906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 - Krátky Sumár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349FCA-2786-BE45-B589-AF79A72E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b="1" dirty="0"/>
              <a:t>Začať s uprataním si svojich osobných financií mať svoj osobný rozpočet príjmy </a:t>
            </a:r>
            <a:r>
              <a:rPr lang="sk-SK" dirty="0"/>
              <a:t>/výdaje – 7 Baby </a:t>
            </a:r>
            <a:r>
              <a:rPr lang="sk-SK" dirty="0" err="1"/>
              <a:t>steps</a:t>
            </a:r>
            <a:r>
              <a:rPr lang="sk-SK" dirty="0"/>
              <a:t>. ( </a:t>
            </a:r>
            <a:r>
              <a:rPr lang="sk-SK" dirty="0">
                <a:hlinkClick r:id="rId2"/>
              </a:rPr>
              <a:t>https://www.daveramsey.com/baby-steps/</a:t>
            </a:r>
            <a:r>
              <a:rPr lang="sk-SK" dirty="0"/>
              <a:t>), </a:t>
            </a:r>
            <a:r>
              <a:rPr lang="sk-SK" dirty="0" err="1"/>
              <a:t>https</a:t>
            </a:r>
            <a:r>
              <a:rPr lang="sk-SK" dirty="0"/>
              <a:t>://</a:t>
            </a:r>
            <a:r>
              <a:rPr lang="sk-SK" dirty="0" err="1"/>
              <a:t>michalcompel.sk</a:t>
            </a:r>
            <a:r>
              <a:rPr lang="sk-SK" dirty="0"/>
              <a:t>/dave-</a:t>
            </a:r>
            <a:r>
              <a:rPr lang="sk-SK" dirty="0" err="1"/>
              <a:t>ramsey</a:t>
            </a:r>
            <a:r>
              <a:rPr lang="sk-SK" dirty="0"/>
              <a:t>-baby-</a:t>
            </a:r>
            <a:r>
              <a:rPr lang="sk-SK" dirty="0" err="1"/>
              <a:t>steps</a:t>
            </a:r>
            <a:r>
              <a:rPr lang="sk-SK" dirty="0"/>
              <a:t>/</a:t>
            </a:r>
          </a:p>
          <a:p>
            <a:r>
              <a:rPr lang="sk-SK" b="1" dirty="0"/>
              <a:t>Po zaradení sa do práce alebo zabezpečení si stáleho príjmu naakumulovať časť vlastných prostriedkov</a:t>
            </a:r>
            <a:r>
              <a:rPr lang="sk-SK" dirty="0"/>
              <a:t>, spoločne v dvojici to ide ľahšie.</a:t>
            </a:r>
          </a:p>
          <a:p>
            <a:r>
              <a:rPr lang="sk-SK" dirty="0"/>
              <a:t>Pri rozhodovaní sa kde hľadať bývanie  odporúčam </a:t>
            </a:r>
            <a:r>
              <a:rPr lang="sk-SK" b="1" dirty="0"/>
              <a:t>veľa o tom komunikovať aj so známymi </a:t>
            </a:r>
            <a:r>
              <a:rPr lang="sk-SK" dirty="0"/>
              <a:t>a pozisťovať aké majú skúsenosti  a ako sa im býva v danej lokalite. </a:t>
            </a:r>
          </a:p>
          <a:p>
            <a:r>
              <a:rPr lang="sk-SK" b="1" dirty="0"/>
              <a:t>Pozvať – kontaktovať ľudí/odborníkov a dať si poradiť</a:t>
            </a:r>
            <a:r>
              <a:rPr lang="sk-SK" dirty="0"/>
              <a:t> dobrý finančný poradca, hypotekárny špecialista a skúsený realitný maklér. Klásť otázky a byť zvedavý.</a:t>
            </a:r>
          </a:p>
          <a:p>
            <a:r>
              <a:rPr lang="sk-SK" sz="2800" dirty="0"/>
              <a:t>A potom odvážne zrealizovať kúpu. </a:t>
            </a:r>
            <a:r>
              <a:rPr lang="sk-SK" sz="2800" b="1" dirty="0"/>
              <a:t>Kúpou bytu nemôžete nič pokaziť práve naopak...!</a:t>
            </a:r>
          </a:p>
        </p:txBody>
      </p:sp>
    </p:spTree>
    <p:extLst>
      <p:ext uri="{BB962C8B-B14F-4D97-AF65-F5344CB8AC3E}">
        <p14:creationId xmlns:p14="http://schemas.microsoft.com/office/powerpoint/2010/main" val="297044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13E38B-D43C-D346-8EBA-4D174D85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Prečo BY som si mal nehnuteľnosť kupovať ?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B32D63-8F21-2244-9B4E-52918C8C7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sk-SK" b="1" dirty="0"/>
              <a:t>Získavam väčšiu nezávislosť  </a:t>
            </a:r>
            <a:r>
              <a:rPr lang="sk-SK" dirty="0"/>
              <a:t>- mám/máme kam ísť a do budúcna získavam väčšiu kontrolu nad riešením svojho bývania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b="1" dirty="0"/>
              <a:t>Vy rozhodujete  o tom ako dlho a s kým tam budete bývať</a:t>
            </a:r>
            <a:r>
              <a:rPr lang="sk-SK" dirty="0"/>
              <a:t> (žiaľ nie vždy to platí o susedoch :))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b="1" dirty="0"/>
              <a:t>Nikto Vám už nemôže dať výpoveď</a:t>
            </a:r>
            <a:r>
              <a:rPr lang="sk-SK" dirty="0"/>
              <a:t> a  vy už nemusíte riešiť sťahovanie alebo nového spolubývajúceho 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b="1" dirty="0"/>
              <a:t>Vy rozhodujete ako nehnuteľnosť zariadite a čím...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15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1F7FC4-2D57-0748-83CA-8B6E18BB1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C83C81-AE67-2146-B01A-2F64A2021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554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E01F4-4F57-9C40-B336-F9C65896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730" y="536164"/>
            <a:ext cx="7456889" cy="656532"/>
          </a:xfrm>
        </p:spPr>
        <p:txBody>
          <a:bodyPr/>
          <a:lstStyle/>
          <a:p>
            <a:r>
              <a:rPr lang="sk-SK" dirty="0"/>
              <a:t>AKO SI ZARIADIME ??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AD4F410-F68D-A643-8331-D5C37F4F0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313" y="2016125"/>
            <a:ext cx="5644716" cy="3449638"/>
          </a:xfr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E18BD6C-7A2C-BE4D-929A-4FF88B3F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419" y="208613"/>
            <a:ext cx="4173327" cy="540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0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2552CED4-2D87-7E46-87E2-5A239E094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81" y="1411357"/>
            <a:ext cx="6646784" cy="3955014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2D172E5-9EA7-134E-8CBF-631FE83D4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166" y="257867"/>
            <a:ext cx="3669458" cy="55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0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9F783-1EE2-F24A-930B-8CFE3D8D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82" y="701281"/>
            <a:ext cx="9915668" cy="1024279"/>
          </a:xfrm>
        </p:spPr>
        <p:txBody>
          <a:bodyPr>
            <a:noAutofit/>
          </a:bodyPr>
          <a:lstStyle/>
          <a:p>
            <a:r>
              <a:rPr lang="sk-SK" b="1" dirty="0"/>
              <a:t>Prečo BY som si mal nehnuteľnosť kupovať ?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14B41D-CD32-A04F-A28F-6FB756A93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786" y="1852147"/>
            <a:ext cx="8425465" cy="38124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800" b="1" dirty="0"/>
              <a:t>Môžeme sa osamostatniť </a:t>
            </a:r>
            <a:r>
              <a:rPr lang="sk-SK" sz="2800" dirty="0"/>
              <a:t>- mladí manželia by mali mať príležitosť, žiť čím skôr samostatne, nezávislí aj keď dnes je tendencia opúšťať rodičovské bývanie pomerne neskoro lebo “Mama hotel” so všetkými službami :) je výhodný - možno niekoho takého poznáte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sk-SK" sz="2800" dirty="0"/>
          </a:p>
          <a:p>
            <a:pPr marL="0" indent="0">
              <a:lnSpc>
                <a:spcPct val="100000"/>
              </a:lnSpc>
              <a:buNone/>
            </a:pPr>
            <a:endParaRPr lang="sk-SK" sz="2800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92BFC08-FCE7-4D43-9698-6ECAA9A07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6" t="6779" r="20235" b="8334"/>
          <a:stretch/>
        </p:blipFill>
        <p:spPr>
          <a:xfrm>
            <a:off x="9281500" y="1856533"/>
            <a:ext cx="2680380" cy="371723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9786629-267A-5E42-8F7C-195C7CE0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667" y="3530868"/>
            <a:ext cx="29337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C92CA6-0582-4B4B-A2F5-A84145E2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Prečo BY som si mal nehnuteľnosť kupovať ?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7398E0B-FD3D-8F46-A303-EEBBD37D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dirty="0"/>
              <a:t>Už to definuje aj  česká </a:t>
            </a:r>
            <a:r>
              <a:rPr lang="sk-SK" dirty="0" err="1"/>
              <a:t>Wikipedia</a:t>
            </a:r>
            <a:r>
              <a:rPr lang="sk-SK" dirty="0"/>
              <a:t> : </a:t>
            </a:r>
            <a:r>
              <a:rPr lang="sk-SK" b="1" dirty="0">
                <a:solidFill>
                  <a:srgbClr val="C00000"/>
                </a:solidFill>
              </a:rPr>
              <a:t>https://cs.wikipedia.org/wiki/Mamahotel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sz="2400" b="1" i="1" dirty="0" err="1"/>
              <a:t>Mamahotel</a:t>
            </a:r>
            <a:r>
              <a:rPr lang="sk-SK" sz="2400" b="1" i="1" dirty="0"/>
              <a:t> </a:t>
            </a:r>
            <a:r>
              <a:rPr lang="sk-SK" i="1" dirty="0"/>
              <a:t>(také mama hotel) je označení pro </a:t>
            </a:r>
            <a:r>
              <a:rPr lang="sk-SK" i="1" dirty="0" err="1"/>
              <a:t>situaci</a:t>
            </a:r>
            <a:r>
              <a:rPr lang="sk-SK" i="1" dirty="0"/>
              <a:t>, </a:t>
            </a:r>
            <a:r>
              <a:rPr lang="sk-SK" i="1" dirty="0" err="1"/>
              <a:t>kdy</a:t>
            </a:r>
            <a:r>
              <a:rPr lang="sk-SK" i="1" dirty="0"/>
              <a:t> plnoletý </a:t>
            </a:r>
            <a:r>
              <a:rPr lang="sk-SK" i="1" dirty="0" err="1"/>
              <a:t>potomek</a:t>
            </a:r>
            <a:r>
              <a:rPr lang="sk-SK" i="1" dirty="0"/>
              <a:t> s </a:t>
            </a:r>
            <a:r>
              <a:rPr lang="sk-SK" i="1" dirty="0" err="1"/>
              <a:t>vlastními</a:t>
            </a:r>
            <a:r>
              <a:rPr lang="sk-SK" i="1" dirty="0"/>
              <a:t> </a:t>
            </a:r>
            <a:r>
              <a:rPr lang="sk-SK" i="1" dirty="0" err="1"/>
              <a:t>příjmy</a:t>
            </a:r>
            <a:r>
              <a:rPr lang="sk-SK" i="1" dirty="0"/>
              <a:t> stále žije s </a:t>
            </a:r>
            <a:r>
              <a:rPr lang="sk-SK" i="1" dirty="0" err="1"/>
              <a:t>rodiči</a:t>
            </a:r>
            <a:r>
              <a:rPr lang="sk-SK" i="1" dirty="0"/>
              <a:t>, </a:t>
            </a:r>
            <a:r>
              <a:rPr lang="sk-SK" i="1" dirty="0" err="1"/>
              <a:t>nepodílí</a:t>
            </a:r>
            <a:r>
              <a:rPr lang="sk-SK" i="1" dirty="0"/>
              <a:t> </a:t>
            </a:r>
            <a:r>
              <a:rPr lang="sk-SK" i="1" dirty="0" err="1"/>
              <a:t>se</a:t>
            </a:r>
            <a:r>
              <a:rPr lang="sk-SK" i="1" dirty="0"/>
              <a:t> však (</a:t>
            </a:r>
            <a:r>
              <a:rPr lang="sk-SK" i="1" dirty="0" err="1"/>
              <a:t>anebo</a:t>
            </a:r>
            <a:r>
              <a:rPr lang="sk-SK" i="1" dirty="0"/>
              <a:t> jen málo) na chodu domácnosti a zároveň </a:t>
            </a:r>
            <a:r>
              <a:rPr lang="sk-SK" i="1" dirty="0" err="1"/>
              <a:t>se</a:t>
            </a:r>
            <a:r>
              <a:rPr lang="sk-SK" i="1" dirty="0"/>
              <a:t> ani nechce </a:t>
            </a:r>
            <a:r>
              <a:rPr lang="sk-SK" i="1" dirty="0" err="1"/>
              <a:t>plně</a:t>
            </a:r>
            <a:r>
              <a:rPr lang="sk-SK" i="1" dirty="0"/>
              <a:t> „</a:t>
            </a:r>
            <a:r>
              <a:rPr lang="sk-SK" i="1" dirty="0" err="1"/>
              <a:t>postavit</a:t>
            </a:r>
            <a:r>
              <a:rPr lang="sk-SK" i="1" dirty="0"/>
              <a:t> na vlastní nohy“. Je to </a:t>
            </a:r>
            <a:r>
              <a:rPr lang="sk-SK" i="1" dirty="0" err="1"/>
              <a:t>jev</a:t>
            </a:r>
            <a:r>
              <a:rPr lang="sk-SK" i="1" dirty="0"/>
              <a:t> </a:t>
            </a:r>
            <a:r>
              <a:rPr lang="sk-SK" i="1" dirty="0" err="1"/>
              <a:t>rozšířený</a:t>
            </a:r>
            <a:r>
              <a:rPr lang="sk-SK" i="1" dirty="0"/>
              <a:t> od konce 90. let 20. </a:t>
            </a:r>
            <a:r>
              <a:rPr lang="sk-SK" i="1" dirty="0" err="1"/>
              <a:t>století</a:t>
            </a:r>
            <a:r>
              <a:rPr lang="sk-SK" i="1" dirty="0"/>
              <a:t> po </a:t>
            </a:r>
            <a:r>
              <a:rPr lang="sk-SK" i="1" dirty="0" err="1"/>
              <a:t>celém</a:t>
            </a:r>
            <a:r>
              <a:rPr lang="sk-SK" i="1" dirty="0"/>
              <a:t> vyspělém světě.  S </a:t>
            </a:r>
            <a:r>
              <a:rPr lang="sk-SK" i="1" dirty="0" err="1"/>
              <a:t>rodiči</a:t>
            </a:r>
            <a:r>
              <a:rPr lang="sk-SK" i="1" dirty="0"/>
              <a:t> </a:t>
            </a:r>
            <a:r>
              <a:rPr lang="sk-SK" i="1" dirty="0" err="1"/>
              <a:t>žijí</a:t>
            </a:r>
            <a:r>
              <a:rPr lang="sk-SK" i="1" dirty="0"/>
              <a:t> </a:t>
            </a:r>
            <a:r>
              <a:rPr lang="sk-SK" i="1" dirty="0" err="1"/>
              <a:t>častěji</a:t>
            </a:r>
            <a:r>
              <a:rPr lang="sk-SK" i="1" dirty="0"/>
              <a:t> muži než ženy; </a:t>
            </a:r>
            <a:r>
              <a:rPr lang="sk-SK" i="1" dirty="0" err="1"/>
              <a:t>např</a:t>
            </a:r>
            <a:r>
              <a:rPr lang="sk-SK" i="1" dirty="0"/>
              <a:t>. v Česku žije s </a:t>
            </a:r>
            <a:r>
              <a:rPr lang="sk-SK" i="1" dirty="0" err="1"/>
              <a:t>rodiči</a:t>
            </a:r>
            <a:r>
              <a:rPr lang="sk-SK" i="1" dirty="0"/>
              <a:t> </a:t>
            </a:r>
            <a:r>
              <a:rPr lang="sk-SK" i="1" dirty="0" err="1"/>
              <a:t>téměř</a:t>
            </a:r>
            <a:r>
              <a:rPr lang="sk-SK" i="1" dirty="0"/>
              <a:t> </a:t>
            </a:r>
            <a:r>
              <a:rPr lang="sk-SK" i="1" dirty="0" err="1"/>
              <a:t>půl</a:t>
            </a:r>
            <a:r>
              <a:rPr lang="sk-SK" i="1" dirty="0"/>
              <a:t> </a:t>
            </a:r>
            <a:r>
              <a:rPr lang="sk-SK" i="1" dirty="0" err="1"/>
              <a:t>milionu</a:t>
            </a:r>
            <a:r>
              <a:rPr lang="sk-SK" i="1" dirty="0"/>
              <a:t> </a:t>
            </a:r>
            <a:r>
              <a:rPr lang="sk-SK" i="1" dirty="0" err="1"/>
              <a:t>lidí</a:t>
            </a:r>
            <a:r>
              <a:rPr lang="sk-SK" i="1" dirty="0"/>
              <a:t> </a:t>
            </a:r>
            <a:r>
              <a:rPr lang="sk-SK" i="1" dirty="0" err="1"/>
              <a:t>ve</a:t>
            </a:r>
            <a:r>
              <a:rPr lang="sk-SK" i="1" dirty="0"/>
              <a:t> </a:t>
            </a:r>
            <a:r>
              <a:rPr lang="sk-SK" i="1" dirty="0" err="1"/>
              <a:t>věku</a:t>
            </a:r>
            <a:r>
              <a:rPr lang="sk-SK" i="1" dirty="0"/>
              <a:t> 20–30 let</a:t>
            </a:r>
            <a:r>
              <a:rPr lang="sk-SK" i="1" dirty="0">
                <a:solidFill>
                  <a:srgbClr val="C00000"/>
                </a:solidFill>
              </a:rPr>
              <a:t>.</a:t>
            </a:r>
            <a:r>
              <a:rPr lang="sk-SK" i="1" dirty="0"/>
              <a:t> Za to, že </a:t>
            </a:r>
            <a:r>
              <a:rPr lang="sk-SK" i="1" dirty="0" err="1"/>
              <a:t>se</a:t>
            </a:r>
            <a:r>
              <a:rPr lang="sk-SK" i="1" dirty="0"/>
              <a:t> muž nechce </a:t>
            </a:r>
            <a:r>
              <a:rPr lang="sk-SK" i="1" dirty="0" err="1"/>
              <a:t>odstěhovat</a:t>
            </a:r>
            <a:r>
              <a:rPr lang="sk-SK" i="1" dirty="0"/>
              <a:t> od </a:t>
            </a:r>
            <a:r>
              <a:rPr lang="sk-SK" i="1" dirty="0" err="1"/>
              <a:t>rodičů</a:t>
            </a:r>
            <a:r>
              <a:rPr lang="sk-SK" i="1" dirty="0"/>
              <a:t> obvykle </a:t>
            </a:r>
            <a:r>
              <a:rPr lang="sk-SK" i="1" dirty="0" err="1"/>
              <a:t>může</a:t>
            </a:r>
            <a:r>
              <a:rPr lang="sk-SK" i="1" dirty="0"/>
              <a:t> jeho maminka. </a:t>
            </a:r>
            <a:r>
              <a:rPr lang="sk-SK" b="1" i="1" dirty="0" err="1"/>
              <a:t>Nejčastějšími</a:t>
            </a:r>
            <a:r>
              <a:rPr lang="sk-SK" b="1" i="1" dirty="0"/>
              <a:t> </a:t>
            </a:r>
            <a:r>
              <a:rPr lang="sk-SK" b="1" i="1" dirty="0" err="1"/>
              <a:t>důvody</a:t>
            </a:r>
            <a:r>
              <a:rPr lang="sk-SK" b="1" i="1" dirty="0"/>
              <a:t>, </a:t>
            </a:r>
            <a:r>
              <a:rPr lang="sk-SK" b="1" i="1" dirty="0" err="1"/>
              <a:t>proč</a:t>
            </a:r>
            <a:r>
              <a:rPr lang="sk-SK" b="1" i="1" dirty="0"/>
              <a:t> </a:t>
            </a:r>
            <a:r>
              <a:rPr lang="sk-SK" b="1" i="1" dirty="0" err="1"/>
              <a:t>se</a:t>
            </a:r>
            <a:r>
              <a:rPr lang="sk-SK" b="1" i="1" dirty="0"/>
              <a:t> muži </a:t>
            </a:r>
            <a:r>
              <a:rPr lang="sk-SK" b="1" i="1" dirty="0" err="1"/>
              <a:t>nechtějí</a:t>
            </a:r>
            <a:r>
              <a:rPr lang="sk-SK" b="1" i="1" dirty="0"/>
              <a:t> </a:t>
            </a:r>
            <a:r>
              <a:rPr lang="sk-SK" b="1" i="1" dirty="0" err="1"/>
              <a:t>odstěhovat</a:t>
            </a:r>
            <a:r>
              <a:rPr lang="sk-SK" b="1" i="1" dirty="0"/>
              <a:t> od </a:t>
            </a:r>
            <a:r>
              <a:rPr lang="sk-SK" b="1" i="1" dirty="0" err="1"/>
              <a:t>rodičů</a:t>
            </a:r>
            <a:r>
              <a:rPr lang="sk-SK" b="1" i="1" dirty="0"/>
              <a:t>, </a:t>
            </a:r>
            <a:r>
              <a:rPr lang="sk-SK" b="1" i="1" dirty="0" err="1"/>
              <a:t>jsou</a:t>
            </a:r>
            <a:r>
              <a:rPr lang="sk-SK" b="1" i="1" dirty="0"/>
              <a:t> úspora </a:t>
            </a:r>
            <a:r>
              <a:rPr lang="sk-SK" b="1" i="1" dirty="0" err="1"/>
              <a:t>peněz</a:t>
            </a:r>
            <a:r>
              <a:rPr lang="sk-SK" b="1" i="1" dirty="0"/>
              <a:t> a </a:t>
            </a:r>
            <a:r>
              <a:rPr lang="sk-SK" b="1" i="1" dirty="0" err="1"/>
              <a:t>péče</a:t>
            </a:r>
            <a:r>
              <a:rPr lang="sk-SK" b="1" i="1" dirty="0"/>
              <a:t> maminky.</a:t>
            </a:r>
            <a:r>
              <a:rPr lang="sk-SK" i="1" dirty="0"/>
              <a:t> Ženy </a:t>
            </a:r>
            <a:r>
              <a:rPr lang="sk-SK" i="1" dirty="0" err="1"/>
              <a:t>se</a:t>
            </a:r>
            <a:r>
              <a:rPr lang="sk-SK" i="1" dirty="0"/>
              <a:t> </a:t>
            </a:r>
            <a:r>
              <a:rPr lang="sk-SK" i="1" dirty="0" err="1"/>
              <a:t>osamostatňují</a:t>
            </a:r>
            <a:r>
              <a:rPr lang="sk-SK" i="1" dirty="0"/>
              <a:t> už od 15 let a </a:t>
            </a:r>
            <a:r>
              <a:rPr lang="sk-SK" i="1" dirty="0" err="1"/>
              <a:t>většina</a:t>
            </a:r>
            <a:r>
              <a:rPr lang="sk-SK" i="1" dirty="0"/>
              <a:t> z nich </a:t>
            </a:r>
            <a:r>
              <a:rPr lang="sk-SK" i="1" dirty="0" err="1"/>
              <a:t>odejde</a:t>
            </a:r>
            <a:r>
              <a:rPr lang="sk-SK" i="1" dirty="0"/>
              <a:t> z domu </a:t>
            </a:r>
            <a:r>
              <a:rPr lang="sk-SK" i="1" dirty="0" err="1"/>
              <a:t>před</a:t>
            </a:r>
            <a:r>
              <a:rPr lang="sk-SK" i="1" dirty="0"/>
              <a:t> 24. </a:t>
            </a:r>
            <a:r>
              <a:rPr lang="sk-SK" i="1" dirty="0" err="1"/>
              <a:t>rokem</a:t>
            </a:r>
            <a:r>
              <a:rPr lang="sk-SK" i="1" dirty="0"/>
              <a:t>. </a:t>
            </a:r>
            <a:r>
              <a:rPr lang="sk-SK" i="1" dirty="0" err="1"/>
              <a:t>Psychologové</a:t>
            </a:r>
            <a:r>
              <a:rPr lang="sk-SK" i="1" dirty="0"/>
              <a:t> i </a:t>
            </a:r>
            <a:r>
              <a:rPr lang="sk-SK" i="1" dirty="0" err="1"/>
              <a:t>přes</a:t>
            </a:r>
            <a:r>
              <a:rPr lang="sk-SK" i="1" dirty="0"/>
              <a:t> ekonomickou </a:t>
            </a:r>
            <a:r>
              <a:rPr lang="sk-SK" i="1" dirty="0" err="1"/>
              <a:t>výhodnost</a:t>
            </a:r>
            <a:r>
              <a:rPr lang="sk-SK" i="1" dirty="0"/>
              <a:t> </a:t>
            </a:r>
            <a:r>
              <a:rPr lang="sk-SK" i="1" dirty="0" err="1"/>
              <a:t>takovému</a:t>
            </a:r>
            <a:r>
              <a:rPr lang="sk-SK" i="1" dirty="0"/>
              <a:t> </a:t>
            </a:r>
            <a:r>
              <a:rPr lang="sk-SK" i="1" dirty="0" err="1"/>
              <a:t>soužití</a:t>
            </a:r>
            <a:r>
              <a:rPr lang="sk-SK" i="1" dirty="0"/>
              <a:t> </a:t>
            </a:r>
            <a:r>
              <a:rPr lang="sk-SK" i="1" dirty="0" err="1"/>
              <a:t>dětí</a:t>
            </a:r>
            <a:r>
              <a:rPr lang="sk-SK" i="1" dirty="0"/>
              <a:t> s </a:t>
            </a:r>
            <a:r>
              <a:rPr lang="sk-SK" i="1" dirty="0" err="1"/>
              <a:t>rodiči</a:t>
            </a:r>
            <a:r>
              <a:rPr lang="sk-SK" i="1" dirty="0"/>
              <a:t> </a:t>
            </a:r>
            <a:r>
              <a:rPr lang="sk-SK" i="1" dirty="0" err="1"/>
              <a:t>nejsou</a:t>
            </a:r>
            <a:r>
              <a:rPr lang="sk-SK" i="1" dirty="0"/>
              <a:t> </a:t>
            </a:r>
            <a:r>
              <a:rPr lang="sk-SK" i="1" dirty="0" err="1"/>
              <a:t>nakloněni</a:t>
            </a:r>
            <a:r>
              <a:rPr lang="sk-SK" i="1" dirty="0"/>
              <a:t>, </a:t>
            </a:r>
            <a:r>
              <a:rPr lang="sk-SK" i="1" dirty="0" err="1"/>
              <a:t>protože</a:t>
            </a:r>
            <a:r>
              <a:rPr lang="sk-SK" i="1" dirty="0"/>
              <a:t> mladí </a:t>
            </a:r>
            <a:r>
              <a:rPr lang="sk-SK" i="1" dirty="0" err="1"/>
              <a:t>se</a:t>
            </a:r>
            <a:r>
              <a:rPr lang="sk-SK" i="1" dirty="0"/>
              <a:t> nenaučí samostatnosti, partnerskému </a:t>
            </a:r>
            <a:r>
              <a:rPr lang="sk-SK" i="1" dirty="0" err="1"/>
              <a:t>soužití</a:t>
            </a:r>
            <a:r>
              <a:rPr lang="sk-SK" i="1" dirty="0"/>
              <a:t> a </a:t>
            </a:r>
            <a:r>
              <a:rPr lang="sk-SK" i="1" dirty="0" err="1"/>
              <a:t>sdílení</a:t>
            </a:r>
            <a:r>
              <a:rPr lang="sk-SK" i="1" dirty="0"/>
              <a:t> </a:t>
            </a:r>
            <a:r>
              <a:rPr lang="sk-SK" i="1" dirty="0" err="1"/>
              <a:t>prostoru</a:t>
            </a:r>
            <a:r>
              <a:rPr lang="sk-SK" i="1" dirty="0"/>
              <a:t> a času.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775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13B305-2016-074B-BD09-A82D5E3E4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Prečo BY som si mal nehnuteľnosť kupovať ?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C49D177-9127-CF45-B902-F592EB872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0000"/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b="1" dirty="0"/>
              <a:t>Nútené sporenie cez splátku hypotéky</a:t>
            </a:r>
            <a:r>
              <a:rPr lang="sk-SK" dirty="0"/>
              <a:t> trocha takého násilia na sebe 😉 učím sa disciplíne 💪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b="1" dirty="0"/>
              <a:t>Splácam si už vlastnú nehnuteľnosť</a:t>
            </a:r>
            <a:r>
              <a:rPr lang="sk-SK" dirty="0"/>
              <a:t>, ktorej hodnota bude v budúcnosti rásť 💰📈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sk-SK" b="1" dirty="0"/>
              <a:t>Vlastná nehnuteľnosť je pilierom Vášho osobného majetku</a:t>
            </a:r>
            <a:r>
              <a:rPr lang="sk-SK" dirty="0"/>
              <a:t> - Ja hovorím aj svojim klientom, že nehnuteľnosť je najlepším súkromným dôchodkovým pilierom 🙂 🏛</a:t>
            </a:r>
          </a:p>
        </p:txBody>
      </p:sp>
    </p:spTree>
    <p:extLst>
      <p:ext uri="{BB962C8B-B14F-4D97-AF65-F5344CB8AC3E}">
        <p14:creationId xmlns:p14="http://schemas.microsoft.com/office/powerpoint/2010/main" val="364652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D5A46-5841-6243-8E8F-156C5005C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91199"/>
          </a:xfrm>
        </p:spPr>
        <p:txBody>
          <a:bodyPr>
            <a:normAutofit fontScale="90000"/>
          </a:bodyPr>
          <a:lstStyle/>
          <a:p>
            <a:r>
              <a:rPr lang="sk-SK" dirty="0"/>
              <a:t>Kedy </a:t>
            </a:r>
            <a:r>
              <a:rPr lang="sk-SK" b="1" dirty="0"/>
              <a:t>nie je vhodné </a:t>
            </a:r>
            <a:r>
              <a:rPr lang="sk-SK" dirty="0"/>
              <a:t>uvažovať o kúpe :</a:t>
            </a:r>
            <a:br>
              <a:rPr lang="sk-SK" dirty="0"/>
            </a:br>
            <a:endParaRPr lang="sk-SK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4E4B743-8952-E847-B78D-76F64FA489D0}"/>
              </a:ext>
            </a:extLst>
          </p:cNvPr>
          <p:cNvSpPr txBox="1"/>
          <p:nvPr/>
        </p:nvSpPr>
        <p:spPr>
          <a:xfrm>
            <a:off x="5423393" y="25818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   </a:t>
            </a:r>
          </a:p>
        </p:txBody>
      </p:sp>
      <p:sp>
        <p:nvSpPr>
          <p:cNvPr id="9" name="Zástupný objekt pre obsah 8">
            <a:extLst>
              <a:ext uri="{FF2B5EF4-FFF2-40B4-BE49-F238E27FC236}">
                <a16:creationId xmlns:a16="http://schemas.microsoft.com/office/drawing/2014/main" id="{4E0EA2E6-9420-E84C-A990-48CA42B0D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070" y="1339702"/>
            <a:ext cx="7538484" cy="36776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4000" dirty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/>
              <a:t> ak nemáte </a:t>
            </a:r>
            <a:r>
              <a:rPr lang="sk-SK" sz="2200" b="1" i="1" dirty="0"/>
              <a:t>stabilnú finančnú situáciu</a:t>
            </a:r>
            <a:r>
              <a:rPr lang="sk-SK" sz="2200" i="1" dirty="0"/>
              <a:t> </a:t>
            </a:r>
            <a:r>
              <a:rPr lang="sk-SK" sz="2200" dirty="0"/>
              <a:t>alebo určité rodinné zázemie, ktoré Vás vie podržať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k-SK" sz="2200" dirty="0"/>
              <a:t> ak prechádzate </a:t>
            </a:r>
            <a:r>
              <a:rPr lang="sk-SK" sz="2200" b="1" i="1" dirty="0"/>
              <a:t>procesom zmeny</a:t>
            </a:r>
            <a:r>
              <a:rPr lang="sk-SK" sz="2200" i="1" dirty="0"/>
              <a:t> </a:t>
            </a:r>
            <a:r>
              <a:rPr lang="sk-SK" sz="2200" dirty="0"/>
              <a:t>– pracovná ponuka v zahraničí, nasledovanie svojho životného partnera na inom mieste</a:t>
            </a:r>
          </a:p>
          <a:p>
            <a:pPr marL="0" indent="0">
              <a:buNone/>
            </a:pPr>
            <a:endParaRPr lang="sk-SK" sz="6200" dirty="0"/>
          </a:p>
          <a:p>
            <a:pPr marL="0" indent="0">
              <a:buNone/>
            </a:pPr>
            <a:endParaRPr lang="sk-SK" sz="6200" dirty="0"/>
          </a:p>
          <a:p>
            <a:pPr marL="0" indent="0">
              <a:buNone/>
            </a:pPr>
            <a:endParaRPr lang="sk-SK" sz="6200" dirty="0"/>
          </a:p>
          <a:p>
            <a:pPr marL="0" indent="0">
              <a:buNone/>
            </a:pPr>
            <a:endParaRPr lang="sk-SK" sz="6200" dirty="0"/>
          </a:p>
          <a:p>
            <a:pPr marL="0" indent="0">
              <a:buNone/>
            </a:pPr>
            <a:endParaRPr lang="sk-SK" sz="6200" dirty="0"/>
          </a:p>
        </p:txBody>
      </p:sp>
    </p:spTree>
    <p:extLst>
      <p:ext uri="{BB962C8B-B14F-4D97-AF65-F5344CB8AC3E}">
        <p14:creationId xmlns:p14="http://schemas.microsoft.com/office/powerpoint/2010/main" val="417721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86294-E34A-6145-BBD0-3E617798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Peniaze vo vzťahu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54E15A-59A6-E947-8D77-96974D97E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77656"/>
            <a:ext cx="9603275" cy="3997842"/>
          </a:xfrm>
        </p:spPr>
        <p:txBody>
          <a:bodyPr>
            <a:normAutofit fontScale="92500" lnSpcReduction="20000"/>
          </a:bodyPr>
          <a:lstStyle/>
          <a:p>
            <a:pPr lvl="0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sk-SK" altLang="sk-SK" sz="1800" dirty="0">
                <a:latin typeface="+mj-lt"/>
              </a:rPr>
              <a:t>Okrem iného Michal Compel v svojom článku hovorí o jednom kurze, kde sa rozoberá téma peňazí vo vzťahu, kde sa radí partnerom ako riadiť rodinné financie a nerozhádať sa.  </a:t>
            </a:r>
          </a:p>
          <a:p>
            <a:pPr lvl="0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sk-SK" altLang="sk-SK" sz="1800" dirty="0">
                <a:latin typeface="+mj-lt"/>
              </a:rPr>
              <a:t>Muži a ženy nahliadajú na financie inak. Muži hovoria o faktoch. Ženy o emóciách. Muži môžu byť emocionálni a ženy faktické, no vo všeobecnosti je naše nastavenie na fakty a emócie. </a:t>
            </a:r>
          </a:p>
          <a:p>
            <a:pPr lvl="0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sk-SK" altLang="sk-SK" sz="1800" dirty="0">
                <a:latin typeface="+mj-lt"/>
              </a:rPr>
              <a:t>Muži vytvárajú vzťahy činnosťou. </a:t>
            </a:r>
          </a:p>
          <a:p>
            <a:pPr lvl="0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sk-SK" altLang="sk-SK" sz="1800" dirty="0">
                <a:latin typeface="+mj-lt"/>
              </a:rPr>
              <a:t>Ženy vytvárajú vzťahy komunikáciou. </a:t>
            </a:r>
          </a:p>
          <a:p>
            <a:pPr lvl="0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sk-SK" altLang="sk-SK" sz="1800" dirty="0">
                <a:latin typeface="+mj-lt"/>
              </a:rPr>
              <a:t>My muži, nevieme čo to je. Je to pre nás zvláštne. Muži sa definujú schopnosťou niečo dosiahnuť. Ženy sa definujú kvalitou ich vzťahov.</a:t>
            </a:r>
          </a:p>
          <a:p>
            <a:pPr lvl="0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sk-SK" altLang="sk-SK" sz="1800" dirty="0">
                <a:latin typeface="+mj-lt"/>
              </a:rPr>
              <a:t>Pre ženy je </a:t>
            </a:r>
            <a:r>
              <a:rPr lang="sk-SK" altLang="sk-SK" sz="1800" b="1" dirty="0">
                <a:latin typeface="+mj-lt"/>
              </a:rPr>
              <a:t>mimoriadne dôležitý pocit bezpečia</a:t>
            </a:r>
            <a:r>
              <a:rPr lang="sk-SK" altLang="sk-SK" sz="1800" dirty="0">
                <a:latin typeface="+mj-lt"/>
              </a:rPr>
              <a:t>. Kvôli strate zamestnania sa necíti bezpečne, bojí sa.</a:t>
            </a:r>
          </a:p>
          <a:p>
            <a:pPr lvl="0" fontAlgn="base"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sk-SK" altLang="sk-SK" sz="1800" dirty="0">
                <a:latin typeface="+mj-lt"/>
              </a:rPr>
              <a:t>Investícia do vzťahu, aspoň čo sa týka </a:t>
            </a:r>
            <a:r>
              <a:rPr lang="sk-SK" altLang="sk-SK" sz="1800" dirty="0" err="1">
                <a:latin typeface="+mj-lt"/>
              </a:rPr>
              <a:t>penazí</a:t>
            </a:r>
            <a:r>
              <a:rPr lang="sk-SK" altLang="sk-SK" sz="1800" b="1" dirty="0">
                <a:latin typeface="+mj-lt"/>
              </a:rPr>
              <a:t>, je spoločne plánovať rozpočet a mať finančnú rezervu</a:t>
            </a:r>
            <a:r>
              <a:rPr lang="sk-SK" altLang="sk-SK" sz="1800" dirty="0">
                <a:latin typeface="+mj-lt"/>
              </a:rPr>
              <a:t>. Vďaka rezerve bude žena </a:t>
            </a:r>
            <a:r>
              <a:rPr lang="sk-SK" altLang="sk-SK" sz="1800" b="1" dirty="0">
                <a:latin typeface="+mj-lt"/>
              </a:rPr>
              <a:t>pokojná a kľudná</a:t>
            </a:r>
            <a:r>
              <a:rPr lang="sk-SK" altLang="sk-SK" sz="1800" dirty="0">
                <a:latin typeface="+mj-lt"/>
              </a:rPr>
              <a:t>.  Chlapi to nemusia chápať, len to stačí spraviť </a:t>
            </a:r>
            <a:r>
              <a:rPr lang="sk-SK" altLang="sk-SK" sz="1800" dirty="0">
                <a:latin typeface="+mj-lt"/>
                <a:sym typeface="Wingdings" pitchFamily="2" charset="2"/>
              </a:rPr>
              <a:t></a:t>
            </a:r>
            <a:endParaRPr lang="sk-SK" altLang="sk-SK" sz="18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2661515861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26688</TotalTime>
  <Words>1022</Words>
  <Application>Microsoft Macintosh PowerPoint</Application>
  <PresentationFormat>Širokouhlá</PresentationFormat>
  <Paragraphs>97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Gill Sans MT</vt:lpstr>
      <vt:lpstr>Wingdings</vt:lpstr>
      <vt:lpstr>Galéria</vt:lpstr>
      <vt:lpstr>   Ako sa pripraviť na kúpu          svojej prvej nehnuteľnosti ?</vt:lpstr>
      <vt:lpstr>Prečo BY som si mal nehnuteľnosť kupovať ? </vt:lpstr>
      <vt:lpstr>AKO SI ZARIADIME ??</vt:lpstr>
      <vt:lpstr>Prezentácia programu PowerPoint</vt:lpstr>
      <vt:lpstr>Prečo BY som si mal nehnuteľnosť kupovať ? </vt:lpstr>
      <vt:lpstr>Prečo BY som si mal nehnuteľnosť kupovať ? </vt:lpstr>
      <vt:lpstr>Prečo BY som si mal nehnuteľnosť kupovať ? </vt:lpstr>
      <vt:lpstr>Kedy nie je vhodné uvažovať o kúpe : </vt:lpstr>
      <vt:lpstr>Peniaze vo vzťahu</vt:lpstr>
      <vt:lpstr>Systém riadenia osobných financií  7 Baby steps - Dave Ramseys / Michal Compel </vt:lpstr>
      <vt:lpstr>Systém riadenia osobných financií  7 Baby steps - Dave Ramseys / Mic</vt:lpstr>
      <vt:lpstr>KEDY SOM pripravený kúpiť nehnuteľnosť ? FINANCOVANIE </vt:lpstr>
      <vt:lpstr>KEDY SOM pripravený kúpiť nehnuteľnosť ? FINANCOVANIE </vt:lpstr>
      <vt:lpstr>Výber nehnuteľnosti a kritériá</vt:lpstr>
      <vt:lpstr>VÝVOJ CENY BYTOV V BRATISLAVE 2018</vt:lpstr>
      <vt:lpstr>Výber nehnuteľnosti, kritériá a Čo má vplyv na cenu bytu</vt:lpstr>
      <vt:lpstr>Výber nehnuteľnosti- Čomu sa vyhnúť </vt:lpstr>
      <vt:lpstr>Kde začať s hľadaním nehnuteľnosti....</vt:lpstr>
      <vt:lpstr>Záver - Krátky Sumár</vt:lpstr>
      <vt:lpstr>OTÁZKY 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Loko loko</dc:title>
  <dc:creator>Bohumil Vítek</dc:creator>
  <cp:lastModifiedBy>Bohumil Vítek</cp:lastModifiedBy>
  <cp:revision>64</cp:revision>
  <dcterms:created xsi:type="dcterms:W3CDTF">2018-10-21T13:06:27Z</dcterms:created>
  <dcterms:modified xsi:type="dcterms:W3CDTF">2018-12-10T17:02:47Z</dcterms:modified>
</cp:coreProperties>
</file>